
<file path=[Content_Types].xml><?xml version="1.0" encoding="utf-8"?>
<Types xmlns="http://schemas.openxmlformats.org/package/2006/content-types">
  <Default Extension="xml" ContentType="application/xml"/>
  <Default Extension="jpeg" ContentType="image/jpeg"/>
  <Default Extension="jpg" ContentType="image/jpeg"/>
  <Default Extension="mp3" ContentType="audio/unknown"/>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63" r:id="rId3"/>
    <p:sldId id="259" r:id="rId4"/>
    <p:sldId id="260" r:id="rId5"/>
    <p:sldId id="261" r:id="rId6"/>
    <p:sldId id="265" r:id="rId7"/>
    <p:sldId id="262" r:id="rId8"/>
    <p:sldId id="277" r:id="rId9"/>
    <p:sldId id="267" r:id="rId10"/>
    <p:sldId id="264" r:id="rId11"/>
    <p:sldId id="276" r:id="rId12"/>
    <p:sldId id="266" r:id="rId13"/>
    <p:sldId id="268" r:id="rId14"/>
    <p:sldId id="269" r:id="rId15"/>
    <p:sldId id="270" r:id="rId16"/>
    <p:sldId id="271" r:id="rId17"/>
    <p:sldId id="272" r:id="rId18"/>
    <p:sldId id="273" r:id="rId19"/>
    <p:sldId id="274" r:id="rId20"/>
    <p:sldId id="275"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Animation="0"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5C0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2" d="100"/>
          <a:sy n="82" d="100"/>
        </p:scale>
        <p:origin x="-1552" y="-120"/>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5" d="100"/>
          <a:sy n="85" d="100"/>
        </p:scale>
        <p:origin x="-299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D8D247-F85B-DA41-A4B0-1023B9EA889A}" type="datetimeFigureOut">
              <a:rPr lang="en-US" smtClean="0"/>
              <a:t>5/21/20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5086BA-E1E1-BA4F-9AB6-3BBEED1A550B}" type="slidenum">
              <a:rPr lang="en-US" smtClean="0"/>
              <a:t>‹#›</a:t>
            </a:fld>
            <a:endParaRPr lang="en-US"/>
          </a:p>
        </p:txBody>
      </p:sp>
    </p:spTree>
    <p:extLst>
      <p:ext uri="{BB962C8B-B14F-4D97-AF65-F5344CB8AC3E}">
        <p14:creationId xmlns:p14="http://schemas.microsoft.com/office/powerpoint/2010/main" val="1537727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9F613E-C335-1641-BDD3-D69C6068E0A7}" type="datetimeFigureOut">
              <a:rPr lang="en-US" smtClean="0"/>
              <a:t>5/21/20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FC21D2-7B18-C640-8910-BCBAF6C732B0}" type="slidenum">
              <a:rPr lang="en-US" smtClean="0"/>
              <a:t>‹#›</a:t>
            </a:fld>
            <a:endParaRPr lang="en-US"/>
          </a:p>
        </p:txBody>
      </p:sp>
    </p:spTree>
    <p:extLst>
      <p:ext uri="{BB962C8B-B14F-4D97-AF65-F5344CB8AC3E}">
        <p14:creationId xmlns:p14="http://schemas.microsoft.com/office/powerpoint/2010/main" val="34966301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BFC21D2-7B18-C640-8910-BCBAF6C732B0}" type="slidenum">
              <a:rPr lang="en-US" smtClean="0"/>
              <a:pPr/>
              <a:t>1</a:t>
            </a:fld>
            <a:endParaRPr lang="en-US"/>
          </a:p>
        </p:txBody>
      </p:sp>
      <p:sp>
        <p:nvSpPr>
          <p:cNvPr id="7" name="Slide Image Placeholder 6"/>
          <p:cNvSpPr>
            <a:spLocks noGrp="1" noRot="1" noChangeAspect="1"/>
          </p:cNvSpPr>
          <p:nvPr>
            <p:ph type="sldImg"/>
          </p:nvPr>
        </p:nvSpPr>
        <p:spPr/>
      </p:sp>
      <p:sp>
        <p:nvSpPr>
          <p:cNvPr id="8" name="Notes Placeholder 7"/>
          <p:cNvSpPr>
            <a:spLocks noGrp="1"/>
          </p:cNvSpPr>
          <p:nvPr>
            <p:ph type="body" idx="1"/>
          </p:nvPr>
        </p:nvSpPr>
        <p:spPr/>
        <p:txBody>
          <a:bodyPr/>
          <a:lstStyle/>
          <a:p>
            <a:r>
              <a:rPr lang="en-US" dirty="0" smtClean="0"/>
              <a:t>Covid-19 version of our Pioneer </a:t>
            </a:r>
            <a:r>
              <a:rPr lang="en-US" smtClean="0"/>
              <a:t>Life Tour. </a:t>
            </a:r>
            <a:endParaRPr lang="en-US" dirty="0"/>
          </a:p>
        </p:txBody>
      </p:sp>
    </p:spTree>
    <p:extLst>
      <p:ext uri="{BB962C8B-B14F-4D97-AF65-F5344CB8AC3E}">
        <p14:creationId xmlns:p14="http://schemas.microsoft.com/office/powerpoint/2010/main" val="3573504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Children come with their families, with their teachers, and with their friends for field trips, tours, and day</a:t>
            </a:r>
            <a:r>
              <a:rPr lang="en-US" baseline="0" dirty="0" smtClean="0"/>
              <a:t> camps. We with you could come, but if you can’t, here are a few pictures to help you understand this special place in Oregon’s history.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2</a:t>
            </a:fld>
            <a:endParaRPr lang="en-US"/>
          </a:p>
        </p:txBody>
      </p:sp>
    </p:spTree>
    <p:extLst>
      <p:ext uri="{BB962C8B-B14F-4D97-AF65-F5344CB8AC3E}">
        <p14:creationId xmlns:p14="http://schemas.microsoft.com/office/powerpoint/2010/main" val="493872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months have you been separated from your friends? What if you couldn’t talk to them by phone, or zoom, or email, or even mail? What if you couldn’t send</a:t>
            </a:r>
            <a:r>
              <a:rPr lang="en-US" baseline="0" dirty="0" smtClean="0"/>
              <a:t> them pictures? </a:t>
            </a:r>
          </a:p>
          <a:p>
            <a:r>
              <a:rPr lang="en-US" baseline="0" dirty="0" smtClean="0"/>
              <a:t>This is a choice made by families for the rest of their lives, not just for a few months on the journey.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3</a:t>
            </a:fld>
            <a:endParaRPr lang="en-US"/>
          </a:p>
        </p:txBody>
      </p:sp>
    </p:spTree>
    <p:extLst>
      <p:ext uri="{BB962C8B-B14F-4D97-AF65-F5344CB8AC3E}">
        <p14:creationId xmlns:p14="http://schemas.microsoft.com/office/powerpoint/2010/main" val="2721498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consequences of taking or not taking various items. Prioritize</a:t>
            </a:r>
            <a:r>
              <a:rPr lang="en-US" baseline="0" dirty="0" smtClean="0"/>
              <a:t> survival on the trip, then survival on your farm, then pleasures and memories.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4</a:t>
            </a:fld>
            <a:endParaRPr lang="en-US"/>
          </a:p>
        </p:txBody>
      </p:sp>
    </p:spTree>
    <p:extLst>
      <p:ext uri="{BB962C8B-B14F-4D97-AF65-F5344CB8AC3E}">
        <p14:creationId xmlns:p14="http://schemas.microsoft.com/office/powerpoint/2010/main" val="378220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hay bale is a favorite</a:t>
            </a:r>
            <a:r>
              <a:rPr lang="en-US" baseline="0" dirty="0" smtClean="0"/>
              <a:t> part of our tour, where kids can ride on the bale, pulled up by their friends.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5</a:t>
            </a:fld>
            <a:endParaRPr lang="en-US"/>
          </a:p>
        </p:txBody>
      </p:sp>
    </p:spTree>
    <p:extLst>
      <p:ext uri="{BB962C8B-B14F-4D97-AF65-F5344CB8AC3E}">
        <p14:creationId xmlns:p14="http://schemas.microsoft.com/office/powerpoint/2010/main" val="94907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Sing along with Mrs.</a:t>
            </a:r>
            <a:r>
              <a:rPr lang="en-US" baseline="0" dirty="0" smtClean="0"/>
              <a:t> Butler. This is one version of a shanty that was sung by sailors in the 1800’s. Whenever you sing “Ho”, it’s time to pull on the ropes!</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6</a:t>
            </a:fld>
            <a:endParaRPr lang="en-US"/>
          </a:p>
        </p:txBody>
      </p:sp>
    </p:spTree>
    <p:extLst>
      <p:ext uri="{BB962C8B-B14F-4D97-AF65-F5344CB8AC3E}">
        <p14:creationId xmlns:p14="http://schemas.microsoft.com/office/powerpoint/2010/main" val="94907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store he built in Oregon City had three floors </a:t>
            </a:r>
            <a:r>
              <a:rPr lang="mr-IN" dirty="0" smtClean="0"/>
              <a:t>–</a:t>
            </a:r>
            <a:r>
              <a:rPr lang="en-US" dirty="0" smtClean="0"/>
              <a:t> one for his family, one for his brother-in-law’s family, and the bottom floor for customers. When he moved out to Eagle Creek,</a:t>
            </a:r>
            <a:r>
              <a:rPr lang="en-US" baseline="0" dirty="0" smtClean="0"/>
              <a:t> he built a store that looked like this. We know it looked like this because some of his young neighbors remembered it, and one of them had become an architect. He drew us a blueprint so we would know exactly how to build this replica. Notice that it had a “store front” that was bigger than the actual store. He didn’t even need to put a sign on it because everyone knew that square front meant it was a store.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7</a:t>
            </a:fld>
            <a:endParaRPr lang="en-US"/>
          </a:p>
        </p:txBody>
      </p:sp>
    </p:spTree>
    <p:extLst>
      <p:ext uri="{BB962C8B-B14F-4D97-AF65-F5344CB8AC3E}">
        <p14:creationId xmlns:p14="http://schemas.microsoft.com/office/powerpoint/2010/main" val="397350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8</a:t>
            </a:fld>
            <a:endParaRPr lang="en-US"/>
          </a:p>
        </p:txBody>
      </p:sp>
    </p:spTree>
    <p:extLst>
      <p:ext uri="{BB962C8B-B14F-4D97-AF65-F5344CB8AC3E}">
        <p14:creationId xmlns:p14="http://schemas.microsoft.com/office/powerpoint/2010/main" val="397350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9</a:t>
            </a:fld>
            <a:endParaRPr lang="en-US"/>
          </a:p>
        </p:txBody>
      </p:sp>
    </p:spTree>
    <p:extLst>
      <p:ext uri="{BB962C8B-B14F-4D97-AF65-F5344CB8AC3E}">
        <p14:creationId xmlns:p14="http://schemas.microsoft.com/office/powerpoint/2010/main" val="397350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house Foster built in Eagle Creek was here, with a picket fence around it. It probably</a:t>
            </a:r>
            <a:r>
              <a:rPr lang="en-US" baseline="0" dirty="0" smtClean="0"/>
              <a:t> started out as a log house, but he added milled lumber (flat boards) to it as soon as he built the lumber mill. Guests were allowed to sleep on Foster’s floor for 50 cents, but they had to provide their own bedding. He also served meals to his guests, probably made by Mrs. Foster over a wood stove.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10</a:t>
            </a:fld>
            <a:endParaRPr lang="en-US"/>
          </a:p>
        </p:txBody>
      </p:sp>
    </p:spTree>
    <p:extLst>
      <p:ext uri="{BB962C8B-B14F-4D97-AF65-F5344CB8AC3E}">
        <p14:creationId xmlns:p14="http://schemas.microsoft.com/office/powerpoint/2010/main" val="4201190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Volunteers built this simple climbing structure to show where Foster’s house was from</a:t>
            </a:r>
            <a:r>
              <a:rPr lang="en-US" baseline="0" dirty="0" smtClean="0"/>
              <a:t> 1848 to 1883. In the fall, it was like a hotel, serving thousands of guests from the Barlow Road, at the end of the Oregon Trail. The rest of the year, it was just a nice big house to raise their family.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11</a:t>
            </a:fld>
            <a:endParaRPr lang="en-US"/>
          </a:p>
        </p:txBody>
      </p:sp>
    </p:spTree>
    <p:extLst>
      <p:ext uri="{BB962C8B-B14F-4D97-AF65-F5344CB8AC3E}">
        <p14:creationId xmlns:p14="http://schemas.microsoft.com/office/powerpoint/2010/main" val="4201190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Foster’s guests could stay</a:t>
            </a:r>
            <a:r>
              <a:rPr lang="en-US" baseline="0" dirty="0" smtClean="0"/>
              <a:t> in this simple log cabin. One of those guests described it in her journal: “It was a dogtrot with walls without caulking, doors without hinges, windows without sashes, and fireplaces without chimneys, but that did not matter because the smoke simply blew through the holes in the walls.” This cabin was like an Air </a:t>
            </a:r>
            <a:r>
              <a:rPr lang="en-US" baseline="0" dirty="0" err="1" smtClean="0"/>
              <a:t>BnB</a:t>
            </a:r>
            <a:r>
              <a:rPr lang="en-US" baseline="0" dirty="0" smtClean="0"/>
              <a:t> </a:t>
            </a:r>
            <a:r>
              <a:rPr lang="mr-IN" baseline="0" dirty="0" smtClean="0"/>
              <a:t>–</a:t>
            </a:r>
            <a:r>
              <a:rPr lang="en-US" baseline="0" dirty="0" smtClean="0"/>
              <a:t> just a </a:t>
            </a:r>
            <a:r>
              <a:rPr lang="en-US" baseline="0" dirty="0" err="1" smtClean="0"/>
              <a:t>shortterm</a:t>
            </a:r>
            <a:r>
              <a:rPr lang="en-US" baseline="0" dirty="0" smtClean="0"/>
              <a:t> place to stay until you could move on and find your own place. Foster charged $2.00 to stay here for a night.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12</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giant Lincoln Logs are a favorite</a:t>
            </a:r>
            <a:r>
              <a:rPr lang="en-US" baseline="0" dirty="0" smtClean="0"/>
              <a:t> station. The logs are made and maintained by Philip Foster’s great-great-grandson, Tom Burnett. You can also purchase smaller sets in the store.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13</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ear of dried corn goes into the </a:t>
            </a:r>
            <a:r>
              <a:rPr lang="en-US" dirty="0" err="1" smtClean="0"/>
              <a:t>sheller</a:t>
            </a:r>
            <a:r>
              <a:rPr lang="en-US" dirty="0" smtClean="0"/>
              <a:t> first. Turning the handle of the </a:t>
            </a:r>
            <a:r>
              <a:rPr lang="en-US" dirty="0" err="1" smtClean="0"/>
              <a:t>sheller</a:t>
            </a:r>
            <a:r>
              <a:rPr lang="en-US" dirty="0" smtClean="0"/>
              <a:t> strips the corn off the cob. Then the loose corn is poured into the grinder, to be ground into corn meal for animal feed, corn meal mush, corn bread, and other treats.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14</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video of the laundry station in action, visit YouTube and search for Philip</a:t>
            </a:r>
            <a:r>
              <a:rPr lang="en-US" baseline="0" dirty="0" smtClean="0"/>
              <a:t> Foster Farm. Many people have posted videos there of the Farm in action.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15</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Egbert was Philip’s youngest son. This house was built for him in 1883, after most of the wagons</a:t>
            </a:r>
            <a:r>
              <a:rPr lang="en-US" baseline="0" dirty="0" smtClean="0"/>
              <a:t> had stopped arriving in Eagle Creek. Here you can see his kitchen, with a wood stove, a “dry sink”, and butter churns. The dry sink had a pipe down into a barrel under the house, which had to be filled each day, but there was no drain to empty the sink, so water was saved in a basin and dumped outside. Egbert liked to sit in the kitchen to entertain his guests.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16</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in Egbert’s parlor we have the original land grant, which gave Philip</a:t>
            </a:r>
            <a:r>
              <a:rPr lang="en-US" baseline="0" dirty="0" smtClean="0"/>
              <a:t> half and Mary Charlotte half of the 642 acres given them by the federal government. The grant is signed by Ulysses S. Grant, who was the President of the United States when Philip applied for the grant in 1877.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17</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oldest building on the Farm, but also the newest! It was moved here</a:t>
            </a:r>
            <a:r>
              <a:rPr lang="en-US" baseline="0" dirty="0" smtClean="0"/>
              <a:t> from across the street, and has been restored to look as much like it did in 1860 as possible. Lucy was Philip’s oldest daughter and lived in this house from 1860 to 1878.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18</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pioneer home</a:t>
            </a:r>
            <a:r>
              <a:rPr lang="en-US" baseline="0" dirty="0" smtClean="0"/>
              <a:t> the parlor was a special place for entertaining your company. Usually the front steps led right up to the parlor door for guests. Family would come in through the kitchen, and kept the parlor clean and ready for company. In the years before telephones, you never knew when a neighbor might drop by!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19</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room at the top of the stairs is for weaving, sewing, and other crafts. Here</a:t>
            </a:r>
            <a:r>
              <a:rPr lang="en-US" baseline="0" dirty="0" smtClean="0"/>
              <a:t> is a loom, for making cloth. All 4 of Lucy’s sons probably slept in the big upstairs bedroom.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20</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wood stove is</a:t>
            </a:r>
            <a:r>
              <a:rPr lang="en-US" baseline="0" dirty="0" smtClean="0"/>
              <a:t> always hot for cooking, and there are lots of jobs for helpful children here in Lucy’s kitchen. These summer campers cooked up a delicious lunch!</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21</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blacksmiths make hooks, nails, and lots more. This smith, Michael </a:t>
            </a:r>
            <a:r>
              <a:rPr lang="en-US" dirty="0" err="1" smtClean="0"/>
              <a:t>Schmoker</a:t>
            </a:r>
            <a:r>
              <a:rPr lang="en-US" dirty="0" smtClean="0"/>
              <a:t>, is “hammer welding”, which requires an extra hot fire (2000 degrees) and creates a lot of sparks. Our school tours don’t usually get to see this!</a:t>
            </a:r>
            <a:r>
              <a:rPr lang="en-US" baseline="0" dirty="0" smtClean="0"/>
              <a:t> Experienced blacksmiths like Michael train other volunteers to work in the shop. If you are careful and attentive, you could learn to be a blacksmith, too!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22</a:t>
            </a:fld>
            <a:endParaRPr lang="en-US"/>
          </a:p>
        </p:txBody>
      </p:sp>
    </p:spTree>
    <p:extLst>
      <p:ext uri="{BB962C8B-B14F-4D97-AF65-F5344CB8AC3E}">
        <p14:creationId xmlns:p14="http://schemas.microsoft.com/office/powerpoint/2010/main" val="2822229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spring (2020) the museum is</a:t>
            </a:r>
            <a:r>
              <a:rPr lang="en-US" baseline="0" dirty="0" smtClean="0"/>
              <a:t> closed, but volunteers are still working (at a safe distance). This is our entry for the Rose Festival’s “Porch parade”. </a:t>
            </a:r>
            <a:endParaRPr lang="en-US" dirty="0"/>
          </a:p>
        </p:txBody>
      </p:sp>
      <p:sp>
        <p:nvSpPr>
          <p:cNvPr id="4" name="Slide Number Placeholder 3"/>
          <p:cNvSpPr>
            <a:spLocks noGrp="1"/>
          </p:cNvSpPr>
          <p:nvPr>
            <p:ph type="sldNum" sz="quarter" idx="10"/>
          </p:nvPr>
        </p:nvSpPr>
        <p:spPr/>
        <p:txBody>
          <a:bodyPr/>
          <a:lstStyle/>
          <a:p>
            <a:fld id="{5BFC21D2-7B18-C640-8910-BCBAF6C732B0}" type="slidenum">
              <a:rPr lang="en-US" smtClean="0"/>
              <a:t>23</a:t>
            </a:fld>
            <a:endParaRPr lang="en-US"/>
          </a:p>
        </p:txBody>
      </p:sp>
    </p:spTree>
    <p:extLst>
      <p:ext uri="{BB962C8B-B14F-4D97-AF65-F5344CB8AC3E}">
        <p14:creationId xmlns:p14="http://schemas.microsoft.com/office/powerpoint/2010/main" val="2822229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1918447"/>
            <a:ext cx="7583488" cy="1470025"/>
          </a:xfrm>
        </p:spPr>
        <p:txBody>
          <a:bodyPr anchor="b" anchorCtr="0"/>
          <a:lstStyle/>
          <a:p>
            <a:r>
              <a:rPr lang="en-US" smtClean="0"/>
              <a:t>Click to edit Master title style</a:t>
            </a:r>
            <a:endParaRPr/>
          </a:p>
        </p:txBody>
      </p:sp>
      <p:sp>
        <p:nvSpPr>
          <p:cNvPr id="3" name="Subtitle 2"/>
          <p:cNvSpPr>
            <a:spLocks noGrp="1"/>
          </p:cNvSpPr>
          <p:nvPr>
            <p:ph type="subTitle" idx="1"/>
          </p:nvPr>
        </p:nvSpPr>
        <p:spPr>
          <a:xfrm>
            <a:off x="779463" y="3478306"/>
            <a:ext cx="7583487" cy="1752600"/>
          </a:xfrm>
        </p:spPr>
        <p:txBody>
          <a:bodyPr>
            <a:normAutofit/>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en-US" smtClean="0"/>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3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en-US" smtClean="0"/>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D85AC8A2-C63C-49A4-89E9-2E4420D2ECA8}" type="datetimeFigureOut">
              <a:rPr lang="en-US" smtClean="0"/>
              <a:t>5/21/20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D85AC8A2-C63C-49A4-89E9-2E4420D2ECA8}" type="datetimeFigureOut">
              <a:rPr lang="en-US" smtClean="0"/>
              <a:t>5/21/20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D85AC8A2-C63C-49A4-89E9-2E4420D2ECA8}" type="datetimeFigureOut">
              <a:rPr lang="en-US" smtClean="0"/>
              <a:t>5/21/20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D85AC8A2-C63C-49A4-89E9-2E4420D2ECA8}" type="datetimeFigureOut">
              <a:rPr lang="en-US" smtClean="0"/>
              <a:t>5/21/20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5/21/20</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spcBef>
                <a:spcPts val="6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en-US" smtClean="0"/>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5/21/20</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74C7E049-B585-4EE6-96C0-EEB30EAA14F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en-US" smtClean="0"/>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5AC8A2-C63C-49A4-89E9-2E4420D2ECA8}" type="datetimeFigureOut">
              <a:rPr lang="en-US" smtClean="0"/>
              <a:t>5/21/20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D85AC8A2-C63C-49A4-89E9-2E4420D2ECA8}" type="datetimeFigureOut">
              <a:rPr lang="en-US" smtClean="0"/>
              <a:t>5/21/20</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4C7E049-B585-4EE6-96C0-EEB30EAA14F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US" smtClean="0"/>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D85AC8A2-C63C-49A4-89E9-2E4420D2ECA8}" type="datetimeFigureOut">
              <a:rPr lang="en-US" smtClean="0"/>
              <a:t>5/21/20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C7E049-B585-4EE6-96C0-EEB30EAA14FD}" type="slidenum">
              <a:rPr lang="en-US" smtClean="0"/>
              <a:t>‹#›</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D85AC8A2-C63C-49A4-89E9-2E4420D2ECA8}" type="datetimeFigureOut">
              <a:rPr lang="en-US" smtClean="0"/>
              <a:t>5/21/20</a:t>
            </a:fld>
            <a:endParaRPr lang="en-US"/>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74C7E049-B585-4EE6-96C0-EEB30EAA14F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1711325"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6pPr>
      <a:lvl7pPr marL="2000250" indent="-280988" algn="l" defTabSz="914400" rtl="0" eaLnBrk="1" latinLnBrk="0" hangingPunct="1">
        <a:spcBef>
          <a:spcPct val="20000"/>
        </a:spcBef>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7pPr>
      <a:lvl8pPr marL="2290763" indent="-280988"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bg2"/>
          </a:solidFill>
          <a:effectLst>
            <a:outerShdw blurRad="63500" dir="2700000" algn="tl" rotWithShape="0">
              <a:schemeClr val="tx1">
                <a:alpha val="40000"/>
              </a:schemeClr>
            </a:outerShdw>
          </a:effectLst>
          <a:latin typeface="+mn-lt"/>
          <a:ea typeface="+mn-ea"/>
          <a:cs typeface="+mn-cs"/>
        </a:defRPr>
      </a:lvl8pPr>
      <a:lvl9pPr marL="2571750" indent="-280988" algn="l" defTabSz="914400" rtl="0" eaLnBrk="1" latinLnBrk="0" hangingPunct="1">
        <a:spcBef>
          <a:spcPct val="20000"/>
        </a:spcBef>
        <a:buFont typeface="Arial" pitchFamily="34" charset="0"/>
        <a:buChar char="•"/>
        <a:defRPr lang="en-US" sz="1800" kern="1200" dirty="0">
          <a:solidFill>
            <a:schemeClr val="bg2"/>
          </a:solidFill>
          <a:effectLst>
            <a:outerShdw blurRad="63500" dir="2700000" algn="tl" rotWithShape="0">
              <a:schemeClr val="tx1">
                <a:alpha val="40000"/>
              </a:scheme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6.xml"/><Relationship Id="rId5" Type="http://schemas.openxmlformats.org/officeDocument/2006/relationships/image" Target="../media/image10.jpeg"/><Relationship Id="rId6" Type="http://schemas.openxmlformats.org/officeDocument/2006/relationships/image" Target="../media/image11.png"/><Relationship Id="rId1" Type="http://schemas.microsoft.com/office/2007/relationships/media" Target="../media/media1.mp3"/><Relationship Id="rId2" Type="http://schemas.openxmlformats.org/officeDocument/2006/relationships/audio" Target="../media/media1.mp3"/></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eg"/><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g"/><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eg"/><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jpeg"/><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image" Target="../media/image39.jpeg"/><Relationship Id="rId6" Type="http://schemas.openxmlformats.org/officeDocument/2006/relationships/image" Target="../media/image40.jpeg"/><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22.xml"/><Relationship Id="rId5" Type="http://schemas.openxmlformats.org/officeDocument/2006/relationships/image" Target="../media/image41.png"/><Relationship Id="rId1" Type="http://schemas.microsoft.com/office/2007/relationships/media" Target="../media/media2.mp4"/><Relationship Id="rId2" Type="http://schemas.openxmlformats.org/officeDocument/2006/relationships/video" Target="../media/media2.mp4"/></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9463" y="662339"/>
            <a:ext cx="7583488" cy="1470025"/>
          </a:xfrm>
        </p:spPr>
        <p:txBody>
          <a:bodyPr/>
          <a:lstStyle/>
          <a:p>
            <a:r>
              <a:rPr lang="en-US" dirty="0" smtClean="0"/>
              <a:t>Philip Foster Farm virtual field trip</a:t>
            </a:r>
            <a:endParaRPr lang="en-US" dirty="0"/>
          </a:p>
        </p:txBody>
      </p:sp>
      <p:sp>
        <p:nvSpPr>
          <p:cNvPr id="3" name="Subtitle 2"/>
          <p:cNvSpPr>
            <a:spLocks noGrp="1"/>
          </p:cNvSpPr>
          <p:nvPr>
            <p:ph type="subTitle" idx="1"/>
          </p:nvPr>
        </p:nvSpPr>
        <p:spPr>
          <a:xfrm>
            <a:off x="779463" y="2132364"/>
            <a:ext cx="7583487" cy="1752600"/>
          </a:xfrm>
        </p:spPr>
        <p:txBody>
          <a:bodyPr>
            <a:normAutofit/>
          </a:bodyPr>
          <a:lstStyle/>
          <a:p>
            <a:endParaRPr lang="en-US" dirty="0" smtClean="0"/>
          </a:p>
          <a:p>
            <a:r>
              <a:rPr lang="en-US" sz="2800" b="1" dirty="0">
                <a:solidFill>
                  <a:schemeClr val="tx1">
                    <a:lumMod val="60000"/>
                    <a:lumOff val="40000"/>
                  </a:schemeClr>
                </a:solidFill>
              </a:rPr>
              <a:t>A</a:t>
            </a:r>
            <a:r>
              <a:rPr lang="en-US" sz="2800" b="1" dirty="0" smtClean="0">
                <a:solidFill>
                  <a:schemeClr val="tx1">
                    <a:lumMod val="60000"/>
                    <a:lumOff val="40000"/>
                  </a:schemeClr>
                </a:solidFill>
              </a:rPr>
              <a:t> Pioneer Life Tour</a:t>
            </a:r>
            <a:endParaRPr lang="en-US" sz="2800" b="1" dirty="0">
              <a:solidFill>
                <a:schemeClr val="tx1">
                  <a:lumMod val="60000"/>
                  <a:lumOff val="40000"/>
                </a:schemeClr>
              </a:solidFill>
            </a:endParaRPr>
          </a:p>
        </p:txBody>
      </p:sp>
      <p:pic>
        <p:nvPicPr>
          <p:cNvPr id="4" name="Content Placeholder 3" descr="2019PFFHarisonYellow.jpg"/>
          <p:cNvPicPr>
            <a:picLocks noChangeAspect="1"/>
          </p:cNvPicPr>
          <p:nvPr/>
        </p:nvPicPr>
        <p:blipFill>
          <a:blip r:embed="rId3" cstate="print">
            <a:extLst>
              <a:ext uri="{28A0092B-C50C-407E-A947-70E740481C1C}">
                <a14:useLocalDpi xmlns:a14="http://schemas.microsoft.com/office/drawing/2010/main" val="0"/>
              </a:ext>
            </a:extLst>
          </a:blip>
          <a:srcRect l="7967" r="7967"/>
          <a:stretch>
            <a:fillRect/>
          </a:stretch>
        </p:blipFill>
        <p:spPr>
          <a:xfrm>
            <a:off x="779462" y="2432893"/>
            <a:ext cx="7583488" cy="4297363"/>
          </a:xfrm>
          <a:prstGeom prst="rect">
            <a:avLst/>
          </a:prstGeom>
        </p:spPr>
      </p:pic>
    </p:spTree>
    <p:extLst>
      <p:ext uri="{BB962C8B-B14F-4D97-AF65-F5344CB8AC3E}">
        <p14:creationId xmlns:p14="http://schemas.microsoft.com/office/powerpoint/2010/main" val="29995743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Kids love this place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48185" y="1828800"/>
            <a:ext cx="6446044" cy="4297363"/>
          </a:xfrm>
        </p:spPr>
      </p:pic>
    </p:spTree>
    <p:extLst>
      <p:ext uri="{BB962C8B-B14F-4D97-AF65-F5344CB8AC3E}">
        <p14:creationId xmlns:p14="http://schemas.microsoft.com/office/powerpoint/2010/main" val="680135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73049"/>
            <a:ext cx="3962400" cy="896411"/>
          </a:xfrm>
        </p:spPr>
        <p:txBody>
          <a:bodyPr/>
          <a:lstStyle/>
          <a:p>
            <a:r>
              <a:rPr lang="en-US" dirty="0" smtClean="0"/>
              <a:t>Orientation</a:t>
            </a:r>
            <a:endParaRPr lang="en-US" dirty="0"/>
          </a:p>
        </p:txBody>
      </p:sp>
      <p:sp>
        <p:nvSpPr>
          <p:cNvPr id="4" name="Text Placeholder 3"/>
          <p:cNvSpPr>
            <a:spLocks noGrp="1"/>
          </p:cNvSpPr>
          <p:nvPr>
            <p:ph type="body" sz="half" idx="2"/>
          </p:nvPr>
        </p:nvSpPr>
        <p:spPr>
          <a:xfrm>
            <a:off x="301752" y="1605125"/>
            <a:ext cx="2338501" cy="5111079"/>
          </a:xfrm>
        </p:spPr>
        <p:txBody>
          <a:bodyPr>
            <a:normAutofit/>
          </a:bodyPr>
          <a:lstStyle/>
          <a:p>
            <a:pPr algn="l"/>
            <a:r>
              <a:rPr lang="en-US" dirty="0" smtClean="0"/>
              <a:t>Take a look at this map. It shows the Oregon Trail from Missouri all the way to Oregon City. </a:t>
            </a:r>
          </a:p>
          <a:p>
            <a:pPr algn="l"/>
            <a:endParaRPr lang="en-US" dirty="0"/>
          </a:p>
          <a:p>
            <a:pPr algn="l"/>
            <a:r>
              <a:rPr lang="en-US" dirty="0" smtClean="0"/>
              <a:t>This was a 6 month journey by wagon, with no conveniences. No electricity. No running water. No toilet paper. </a:t>
            </a:r>
          </a:p>
          <a:p>
            <a:pPr algn="l"/>
            <a:endParaRPr lang="en-US" dirty="0"/>
          </a:p>
        </p:txBody>
      </p:sp>
      <p:pic>
        <p:nvPicPr>
          <p:cNvPr id="5" name="Picture 4" descr="Oregon-Trail-boundaries-185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0090" y="1605125"/>
            <a:ext cx="6162165" cy="4784289"/>
          </a:xfrm>
          <a:prstGeom prst="rect">
            <a:avLst/>
          </a:prstGeom>
        </p:spPr>
      </p:pic>
    </p:spTree>
    <p:extLst>
      <p:ext uri="{BB962C8B-B14F-4D97-AF65-F5344CB8AC3E}">
        <p14:creationId xmlns:p14="http://schemas.microsoft.com/office/powerpoint/2010/main" val="25115463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Wagon Packing</a:t>
            </a:r>
            <a:endParaRPr lang="en-US" dirty="0"/>
          </a:p>
        </p:txBody>
      </p:sp>
      <p:sp>
        <p:nvSpPr>
          <p:cNvPr id="3" name="Content Placeholder 2"/>
          <p:cNvSpPr>
            <a:spLocks noGrp="1"/>
          </p:cNvSpPr>
          <p:nvPr>
            <p:ph sz="half" idx="1"/>
          </p:nvPr>
        </p:nvSpPr>
        <p:spPr>
          <a:xfrm>
            <a:off x="0" y="1702724"/>
            <a:ext cx="4345623" cy="4735591"/>
          </a:xfrm>
        </p:spPr>
        <p:txBody>
          <a:bodyPr/>
          <a:lstStyle/>
          <a:p>
            <a:pPr marL="577850" lvl="2" indent="0">
              <a:buNone/>
            </a:pPr>
            <a:r>
              <a:rPr lang="en-US" dirty="0" smtClean="0"/>
              <a:t>Once your father decides to go to Oregon, he will need to decide what to take with you. </a:t>
            </a:r>
          </a:p>
          <a:p>
            <a:pPr marL="577850" lvl="2" indent="0">
              <a:buNone/>
            </a:pPr>
            <a:endParaRPr lang="en-US" dirty="0" smtClean="0"/>
          </a:p>
          <a:p>
            <a:pPr marL="577850" lvl="2" indent="0">
              <a:buNone/>
            </a:pPr>
            <a:r>
              <a:rPr lang="en-US" dirty="0" smtClean="0"/>
              <a:t>Discuss: What supplies would you want for your trip, and what would you need in Oregon to start your farm there?</a:t>
            </a:r>
          </a:p>
          <a:p>
            <a:pPr marL="577850" lvl="2" indent="0">
              <a:buNone/>
            </a:pPr>
            <a:endParaRPr lang="en-US" dirty="0"/>
          </a:p>
          <a:p>
            <a:pPr marL="577850" lvl="2" indent="0">
              <a:buNone/>
            </a:pPr>
            <a:r>
              <a:rPr lang="en-US" dirty="0" smtClean="0"/>
              <a:t>What might you leave behind that you would really like to take? Why would you leave it behind?</a:t>
            </a:r>
          </a:p>
          <a:p>
            <a:pPr lvl="1"/>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3510" y="1702724"/>
            <a:ext cx="4034511" cy="3025883"/>
          </a:xfrm>
        </p:spPr>
      </p:pic>
    </p:spTree>
    <p:extLst>
      <p:ext uri="{BB962C8B-B14F-4D97-AF65-F5344CB8AC3E}">
        <p14:creationId xmlns:p14="http://schemas.microsoft.com/office/powerpoint/2010/main" val="17986832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Philip Foster’s Trip</a:t>
            </a:r>
            <a:endParaRPr lang="en-US" dirty="0"/>
          </a:p>
        </p:txBody>
      </p:sp>
      <p:sp>
        <p:nvSpPr>
          <p:cNvPr id="3" name="Content Placeholder 2"/>
          <p:cNvSpPr>
            <a:spLocks noGrp="1"/>
          </p:cNvSpPr>
          <p:nvPr>
            <p:ph sz="half" idx="1"/>
          </p:nvPr>
        </p:nvSpPr>
        <p:spPr>
          <a:xfrm>
            <a:off x="125734" y="1828800"/>
            <a:ext cx="4219889" cy="4609515"/>
          </a:xfrm>
        </p:spPr>
        <p:txBody>
          <a:bodyPr>
            <a:normAutofit/>
          </a:bodyPr>
          <a:lstStyle/>
          <a:p>
            <a:pPr lvl="1"/>
            <a:endParaRPr lang="en-US" dirty="0" smtClean="0"/>
          </a:p>
          <a:p>
            <a:pPr lvl="1"/>
            <a:r>
              <a:rPr lang="en-US" dirty="0" smtClean="0"/>
              <a:t>Philip Foster didn’t come to Oregon by wagon. He was planning to start a store, so he had to bring a lot of store goods and plants with him. He came by ship. </a:t>
            </a:r>
          </a:p>
          <a:p>
            <a:pPr lvl="1"/>
            <a:endParaRPr lang="en-US" dirty="0" smtClean="0"/>
          </a:p>
          <a:p>
            <a:pPr lvl="1"/>
            <a:r>
              <a:rPr lang="en-US" dirty="0" smtClean="0"/>
              <a:t>Like the kids pulling on these ropes, the sailors on the ship sang sea shanties to help them pull together on the ropes, moving the sails of the ship to steer it to its destination.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4727" y="2032696"/>
            <a:ext cx="3858719" cy="2894038"/>
          </a:xfrm>
          <a:prstGeom prst="rect">
            <a:avLst/>
          </a:prstGeom>
        </p:spPr>
      </p:pic>
    </p:spTree>
    <p:extLst>
      <p:ext uri="{BB962C8B-B14F-4D97-AF65-F5344CB8AC3E}">
        <p14:creationId xmlns:p14="http://schemas.microsoft.com/office/powerpoint/2010/main" val="62502086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408" y="112466"/>
            <a:ext cx="7583488" cy="1283167"/>
          </a:xfrm>
        </p:spPr>
        <p:txBody>
          <a:bodyPr/>
          <a:lstStyle/>
          <a:p>
            <a:r>
              <a:rPr lang="en-US" dirty="0" smtClean="0"/>
              <a:t>A Sea shanty</a:t>
            </a:r>
            <a:endParaRPr lang="en-US" dirty="0"/>
          </a:p>
        </p:txBody>
      </p:sp>
      <p:sp>
        <p:nvSpPr>
          <p:cNvPr id="3" name="Content Placeholder 2"/>
          <p:cNvSpPr>
            <a:spLocks noGrp="1"/>
          </p:cNvSpPr>
          <p:nvPr>
            <p:ph sz="half" idx="1"/>
          </p:nvPr>
        </p:nvSpPr>
        <p:spPr>
          <a:xfrm>
            <a:off x="125733" y="3175553"/>
            <a:ext cx="4786419" cy="4740581"/>
          </a:xfrm>
        </p:spPr>
        <p:txBody>
          <a:bodyPr>
            <a:normAutofit/>
          </a:bodyPr>
          <a:lstStyle/>
          <a:p>
            <a:pPr lvl="1"/>
            <a:r>
              <a:rPr lang="en-US" dirty="0" smtClean="0"/>
              <a:t>A hundred years is a very long time</a:t>
            </a:r>
          </a:p>
          <a:p>
            <a:pPr lvl="1"/>
            <a:r>
              <a:rPr lang="en-US" dirty="0" smtClean="0"/>
              <a:t>Ho, yes, Ho</a:t>
            </a:r>
          </a:p>
          <a:p>
            <a:pPr lvl="1"/>
            <a:r>
              <a:rPr lang="en-US" dirty="0" smtClean="0"/>
              <a:t>A hundred years is a very long time</a:t>
            </a:r>
          </a:p>
          <a:p>
            <a:pPr lvl="1"/>
            <a:r>
              <a:rPr lang="en-US" dirty="0" smtClean="0"/>
              <a:t>A hundred years ago</a:t>
            </a:r>
          </a:p>
          <a:p>
            <a:pPr lvl="1"/>
            <a:endParaRPr lang="en-US" dirty="0"/>
          </a:p>
          <a:p>
            <a:pPr lvl="1"/>
            <a:r>
              <a:rPr lang="en-US" dirty="0" smtClean="0"/>
              <a:t>They used to think that pigs could fly</a:t>
            </a:r>
          </a:p>
          <a:p>
            <a:pPr lvl="1"/>
            <a:r>
              <a:rPr lang="en-US" dirty="0" smtClean="0"/>
              <a:t>Ho, yes, Ho</a:t>
            </a:r>
          </a:p>
          <a:p>
            <a:pPr lvl="1"/>
            <a:r>
              <a:rPr lang="en-US" dirty="0" smtClean="0"/>
              <a:t>I don’t believe it, no not I</a:t>
            </a:r>
          </a:p>
          <a:p>
            <a:pPr lvl="1"/>
            <a:r>
              <a:rPr lang="en-US" dirty="0" smtClean="0"/>
              <a:t>A hundred years ago</a:t>
            </a:r>
          </a:p>
          <a:p>
            <a:pPr lvl="1"/>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0399" y="1362618"/>
            <a:ext cx="2251358" cy="1962903"/>
          </a:xfrm>
          <a:prstGeom prst="rect">
            <a:avLst/>
          </a:prstGeom>
        </p:spPr>
      </p:pic>
      <p:sp>
        <p:nvSpPr>
          <p:cNvPr id="5" name="TextBox 4"/>
          <p:cNvSpPr txBox="1"/>
          <p:nvPr/>
        </p:nvSpPr>
        <p:spPr>
          <a:xfrm>
            <a:off x="5103091" y="5302676"/>
            <a:ext cx="3751788" cy="1477328"/>
          </a:xfrm>
          <a:prstGeom prst="rect">
            <a:avLst/>
          </a:prstGeom>
          <a:noFill/>
        </p:spPr>
        <p:txBody>
          <a:bodyPr wrap="square" rtlCol="0">
            <a:spAutoFit/>
          </a:bodyPr>
          <a:lstStyle/>
          <a:p>
            <a:pPr lvl="1"/>
            <a:r>
              <a:rPr lang="en-US" dirty="0">
                <a:solidFill>
                  <a:srgbClr val="3F5C0A"/>
                </a:solidFill>
              </a:rPr>
              <a:t>They thought the </a:t>
            </a:r>
            <a:r>
              <a:rPr lang="en-US" dirty="0" smtClean="0">
                <a:solidFill>
                  <a:srgbClr val="3F5C0A"/>
                </a:solidFill>
              </a:rPr>
              <a:t>stars were set alight</a:t>
            </a:r>
            <a:endParaRPr lang="en-US" dirty="0">
              <a:solidFill>
                <a:srgbClr val="3F5C0A"/>
              </a:solidFill>
            </a:endParaRPr>
          </a:p>
          <a:p>
            <a:pPr lvl="1"/>
            <a:r>
              <a:rPr lang="en-US" dirty="0">
                <a:solidFill>
                  <a:srgbClr val="3F5C0A"/>
                </a:solidFill>
              </a:rPr>
              <a:t>Ho, yes, ho</a:t>
            </a:r>
          </a:p>
          <a:p>
            <a:pPr lvl="1"/>
            <a:r>
              <a:rPr lang="en-US" dirty="0" smtClean="0">
                <a:solidFill>
                  <a:srgbClr val="3F5C0A"/>
                </a:solidFill>
              </a:rPr>
              <a:t>By some good angel every night</a:t>
            </a:r>
            <a:endParaRPr lang="en-US" dirty="0">
              <a:solidFill>
                <a:srgbClr val="3F5C0A"/>
              </a:solidFill>
            </a:endParaRPr>
          </a:p>
          <a:p>
            <a:pPr lvl="1"/>
            <a:r>
              <a:rPr lang="en-US" dirty="0">
                <a:solidFill>
                  <a:srgbClr val="3F5C0A"/>
                </a:solidFill>
              </a:rPr>
              <a:t>A hundred years ago</a:t>
            </a:r>
          </a:p>
        </p:txBody>
      </p:sp>
      <p:pic>
        <p:nvPicPr>
          <p:cNvPr id="4" name="AHundredYearsAgoSo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734545" y="1193839"/>
            <a:ext cx="812800" cy="812800"/>
          </a:xfrm>
          <a:prstGeom prst="rect">
            <a:avLst/>
          </a:prstGeom>
        </p:spPr>
      </p:pic>
      <p:sp>
        <p:nvSpPr>
          <p:cNvPr id="6" name="Rectangle 5"/>
          <p:cNvSpPr/>
          <p:nvPr/>
        </p:nvSpPr>
        <p:spPr>
          <a:xfrm>
            <a:off x="4912152" y="3579090"/>
            <a:ext cx="4028071" cy="1477328"/>
          </a:xfrm>
          <a:prstGeom prst="rect">
            <a:avLst/>
          </a:prstGeom>
        </p:spPr>
        <p:txBody>
          <a:bodyPr wrap="square">
            <a:spAutoFit/>
          </a:bodyPr>
          <a:lstStyle/>
          <a:p>
            <a:pPr lvl="1"/>
            <a:r>
              <a:rPr lang="en-US" dirty="0">
                <a:solidFill>
                  <a:srgbClr val="3F5C0A"/>
                </a:solidFill>
              </a:rPr>
              <a:t>They thought the moon was made of cheese</a:t>
            </a:r>
          </a:p>
          <a:p>
            <a:pPr lvl="1"/>
            <a:r>
              <a:rPr lang="en-US" dirty="0">
                <a:solidFill>
                  <a:srgbClr val="3F5C0A"/>
                </a:solidFill>
              </a:rPr>
              <a:t>Ho, yes, ho</a:t>
            </a:r>
          </a:p>
          <a:p>
            <a:pPr lvl="1"/>
            <a:r>
              <a:rPr lang="en-US" dirty="0" smtClean="0">
                <a:solidFill>
                  <a:srgbClr val="3F5C0A"/>
                </a:solidFill>
              </a:rPr>
              <a:t>You </a:t>
            </a:r>
            <a:r>
              <a:rPr lang="en-US" dirty="0">
                <a:solidFill>
                  <a:srgbClr val="3F5C0A"/>
                </a:solidFill>
              </a:rPr>
              <a:t>can believe it if you please</a:t>
            </a:r>
          </a:p>
          <a:p>
            <a:pPr lvl="1"/>
            <a:r>
              <a:rPr lang="en-US" dirty="0">
                <a:solidFill>
                  <a:srgbClr val="3F5C0A"/>
                </a:solidFill>
              </a:rPr>
              <a:t>A hundred years ago</a:t>
            </a:r>
          </a:p>
        </p:txBody>
      </p:sp>
    </p:spTree>
    <p:extLst>
      <p:ext uri="{BB962C8B-B14F-4D97-AF65-F5344CB8AC3E}">
        <p14:creationId xmlns:p14="http://schemas.microsoft.com/office/powerpoint/2010/main" val="65622283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99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Starting a Store</a:t>
            </a:r>
            <a:endParaRPr lang="en-US" dirty="0"/>
          </a:p>
        </p:txBody>
      </p:sp>
      <p:sp>
        <p:nvSpPr>
          <p:cNvPr id="4" name="Text Placeholder 3"/>
          <p:cNvSpPr>
            <a:spLocks noGrp="1"/>
          </p:cNvSpPr>
          <p:nvPr>
            <p:ph type="body" sz="half" idx="2"/>
          </p:nvPr>
        </p:nvSpPr>
        <p:spPr>
          <a:xfrm>
            <a:off x="301752" y="2540972"/>
            <a:ext cx="2940557" cy="3639360"/>
          </a:xfrm>
        </p:spPr>
        <p:txBody>
          <a:bodyPr/>
          <a:lstStyle/>
          <a:p>
            <a:r>
              <a:rPr lang="en-US" dirty="0" smtClean="0"/>
              <a:t>Within a week after arriving in Oregon City, Philip Foster had built his store. </a:t>
            </a:r>
          </a:p>
          <a:p>
            <a:r>
              <a:rPr lang="en-US" dirty="0" smtClean="0"/>
              <a:t>In pioneer times, the store was:</a:t>
            </a:r>
          </a:p>
          <a:p>
            <a:r>
              <a:rPr lang="en-US" dirty="0" smtClean="0"/>
              <a:t>A place to buy and sell</a:t>
            </a:r>
          </a:p>
          <a:p>
            <a:r>
              <a:rPr lang="en-US" dirty="0" smtClean="0"/>
              <a:t>Food, clothing, tools, lamps, fuel, cloth, thread, seeds, plants, labor, candy, lumber, and more!</a:t>
            </a:r>
            <a:endParaRPr lang="en-US" dirty="0"/>
          </a:p>
          <a:p>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68203" y="505392"/>
            <a:ext cx="3959352" cy="2227135"/>
          </a:xfr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2309" y="3256619"/>
            <a:ext cx="5901691" cy="2811414"/>
          </a:xfrm>
          <a:prstGeom prst="rect">
            <a:avLst/>
          </a:prstGeom>
        </p:spPr>
      </p:pic>
    </p:spTree>
    <p:extLst>
      <p:ext uri="{BB962C8B-B14F-4D97-AF65-F5344CB8AC3E}">
        <p14:creationId xmlns:p14="http://schemas.microsoft.com/office/powerpoint/2010/main" val="23659554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 here?</a:t>
            </a:r>
            <a:endParaRPr lang="en-US" dirty="0"/>
          </a:p>
        </p:txBody>
      </p:sp>
      <p:sp>
        <p:nvSpPr>
          <p:cNvPr id="4" name="Text Placeholder 3"/>
          <p:cNvSpPr>
            <a:spLocks noGrp="1"/>
          </p:cNvSpPr>
          <p:nvPr>
            <p:ph type="body" sz="half" idx="2"/>
          </p:nvPr>
        </p:nvSpPr>
        <p:spPr>
          <a:xfrm>
            <a:off x="301752" y="2540972"/>
            <a:ext cx="3962400" cy="3200401"/>
          </a:xfrm>
        </p:spPr>
        <p:txBody>
          <a:bodyPr/>
          <a:lstStyle/>
          <a:p>
            <a:r>
              <a:rPr lang="en-US" dirty="0" smtClean="0"/>
              <a:t>In pioneer times, the store was also:</a:t>
            </a:r>
          </a:p>
          <a:p>
            <a:r>
              <a:rPr lang="en-US" dirty="0" smtClean="0"/>
              <a:t>A place to pick up and send mail</a:t>
            </a:r>
          </a:p>
          <a:p>
            <a:r>
              <a:rPr lang="en-US" dirty="0" smtClean="0"/>
              <a:t>A place to borrow money and pay bills</a:t>
            </a:r>
          </a:p>
          <a:p>
            <a:r>
              <a:rPr lang="en-US" dirty="0" smtClean="0"/>
              <a:t>A place to visit and play games</a:t>
            </a:r>
          </a:p>
          <a:p>
            <a:r>
              <a:rPr lang="en-US" dirty="0" smtClean="0"/>
              <a:t>The heart of the community</a:t>
            </a:r>
            <a:endParaRPr lang="en-US" dirty="0"/>
          </a:p>
          <a:p>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264152" y="273454"/>
            <a:ext cx="3959352" cy="2226324"/>
          </a:xfr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8777" y="2540972"/>
            <a:ext cx="1975638" cy="4080830"/>
          </a:xfrm>
          <a:prstGeom prst="rect">
            <a:avLst/>
          </a:prstGeom>
        </p:spPr>
      </p:pic>
    </p:spTree>
    <p:extLst>
      <p:ext uri="{BB962C8B-B14F-4D97-AF65-F5344CB8AC3E}">
        <p14:creationId xmlns:p14="http://schemas.microsoft.com/office/powerpoint/2010/main" val="23316352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73050"/>
            <a:ext cx="3962400" cy="973860"/>
          </a:xfrm>
        </p:spPr>
        <p:txBody>
          <a:bodyPr/>
          <a:lstStyle/>
          <a:p>
            <a:r>
              <a:rPr lang="en-US" dirty="0" smtClean="0"/>
              <a:t>Stores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800" y="1454727"/>
            <a:ext cx="3959352" cy="4949190"/>
          </a:xfrm>
        </p:spPr>
      </p:pic>
      <p:sp>
        <p:nvSpPr>
          <p:cNvPr id="7" name="TextBox 6"/>
          <p:cNvSpPr txBox="1"/>
          <p:nvPr/>
        </p:nvSpPr>
        <p:spPr>
          <a:xfrm>
            <a:off x="5241636" y="1570182"/>
            <a:ext cx="3440546" cy="3416320"/>
          </a:xfrm>
          <a:prstGeom prst="rect">
            <a:avLst/>
          </a:prstGeom>
          <a:noFill/>
        </p:spPr>
        <p:txBody>
          <a:bodyPr wrap="square" rtlCol="0">
            <a:spAutoFit/>
          </a:bodyPr>
          <a:lstStyle/>
          <a:p>
            <a:r>
              <a:rPr lang="en-US" sz="2400" dirty="0" smtClean="0">
                <a:solidFill>
                  <a:srgbClr val="3F5C0A"/>
                </a:solidFill>
              </a:rPr>
              <a:t>What would you do in Philip Foster’s store?  What would you buy?</a:t>
            </a:r>
          </a:p>
          <a:p>
            <a:r>
              <a:rPr lang="en-US" sz="2400" dirty="0" smtClean="0">
                <a:solidFill>
                  <a:srgbClr val="3F5C0A"/>
                </a:solidFill>
              </a:rPr>
              <a:t>How would you pay for it? Would you send a letter to your friends back East? </a:t>
            </a:r>
          </a:p>
          <a:p>
            <a:r>
              <a:rPr lang="en-US" sz="2400" dirty="0" smtClean="0">
                <a:solidFill>
                  <a:srgbClr val="3F5C0A"/>
                </a:solidFill>
              </a:rPr>
              <a:t>What would you tell them? </a:t>
            </a:r>
          </a:p>
        </p:txBody>
      </p:sp>
    </p:spTree>
    <p:extLst>
      <p:ext uri="{BB962C8B-B14F-4D97-AF65-F5344CB8AC3E}">
        <p14:creationId xmlns:p14="http://schemas.microsoft.com/office/powerpoint/2010/main" val="115383381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house site</a:t>
            </a:r>
            <a:endParaRPr lang="en-US" dirty="0"/>
          </a:p>
        </p:txBody>
      </p:sp>
      <p:sp>
        <p:nvSpPr>
          <p:cNvPr id="3" name="Content Placeholder 2"/>
          <p:cNvSpPr>
            <a:spLocks noGrp="1"/>
          </p:cNvSpPr>
          <p:nvPr>
            <p:ph sz="half" idx="1"/>
          </p:nvPr>
        </p:nvSpPr>
        <p:spPr>
          <a:xfrm>
            <a:off x="221264" y="1687707"/>
            <a:ext cx="3566160" cy="4508916"/>
          </a:xfrm>
        </p:spPr>
        <p:txBody>
          <a:bodyPr>
            <a:normAutofit fontScale="77500" lnSpcReduction="20000"/>
          </a:bodyPr>
          <a:lstStyle/>
          <a:p>
            <a:r>
              <a:rPr lang="en-US" sz="6400" dirty="0" smtClean="0"/>
              <a:t>Looking from the original home site toward the barn and store. </a:t>
            </a:r>
            <a:endParaRPr lang="en-US" sz="6400" dirty="0"/>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080923" y="1786117"/>
            <a:ext cx="4636442" cy="3477332"/>
          </a:xfrm>
        </p:spPr>
      </p:pic>
    </p:spTree>
    <p:extLst>
      <p:ext uri="{BB962C8B-B14F-4D97-AF65-F5344CB8AC3E}">
        <p14:creationId xmlns:p14="http://schemas.microsoft.com/office/powerpoint/2010/main" val="2592565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house site</a:t>
            </a:r>
            <a:endParaRPr lang="en-US" dirty="0"/>
          </a:p>
        </p:txBody>
      </p:sp>
      <p:sp>
        <p:nvSpPr>
          <p:cNvPr id="3" name="Content Placeholder 2"/>
          <p:cNvSpPr>
            <a:spLocks noGrp="1"/>
          </p:cNvSpPr>
          <p:nvPr>
            <p:ph sz="half" idx="1"/>
          </p:nvPr>
        </p:nvSpPr>
        <p:spPr>
          <a:xfrm>
            <a:off x="221264" y="1687707"/>
            <a:ext cx="3566160" cy="4508916"/>
          </a:xfrm>
        </p:spPr>
        <p:txBody>
          <a:bodyPr>
            <a:normAutofit fontScale="77500" lnSpcReduction="20000"/>
          </a:bodyPr>
          <a:lstStyle/>
          <a:p>
            <a:r>
              <a:rPr lang="en-US" sz="6400" dirty="0" smtClean="0"/>
              <a:t>Climbing structure shows where Foster’s original house was. </a:t>
            </a:r>
            <a:endParaRPr lang="en-US" sz="6400" dirty="0"/>
          </a:p>
          <a:p>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080923" y="2420441"/>
            <a:ext cx="4636442" cy="2208683"/>
          </a:xfrm>
        </p:spPr>
      </p:pic>
    </p:spTree>
    <p:extLst>
      <p:ext uri="{BB962C8B-B14F-4D97-AF65-F5344CB8AC3E}">
        <p14:creationId xmlns:p14="http://schemas.microsoft.com/office/powerpoint/2010/main" val="1680991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Cabin for the night</a:t>
            </a:r>
            <a:endParaRPr lang="en-US" dirty="0"/>
          </a:p>
        </p:txBody>
      </p:sp>
      <p:sp>
        <p:nvSpPr>
          <p:cNvPr id="3" name="Content Placeholder 2"/>
          <p:cNvSpPr>
            <a:spLocks noGrp="1"/>
          </p:cNvSpPr>
          <p:nvPr>
            <p:ph sz="half" idx="1"/>
          </p:nvPr>
        </p:nvSpPr>
        <p:spPr>
          <a:xfrm>
            <a:off x="221264" y="1687707"/>
            <a:ext cx="3566160" cy="4508916"/>
          </a:xfrm>
        </p:spPr>
        <p:txBody>
          <a:bodyPr>
            <a:normAutofit/>
          </a:bodyPr>
          <a:lstStyle/>
          <a:p>
            <a:pPr marL="0" indent="0">
              <a:buNone/>
            </a:pPr>
            <a:r>
              <a:rPr lang="en-US" sz="2400" dirty="0" smtClean="0"/>
              <a:t>In 1845, Sam Barlow headed out with his family on a wagon train to Oregon. Arriving at the </a:t>
            </a:r>
            <a:r>
              <a:rPr lang="en-US" sz="2400" dirty="0" err="1" smtClean="0"/>
              <a:t>Dalles</a:t>
            </a:r>
            <a:r>
              <a:rPr lang="en-US" sz="2400" dirty="0" smtClean="0"/>
              <a:t>, he decided to skip the trip down the river and instead go around Mount Hood by land and straight in to </a:t>
            </a:r>
            <a:r>
              <a:rPr lang="en-US" sz="2400" smtClean="0"/>
              <a:t>Oregon City. </a:t>
            </a:r>
            <a:endParaRPr lang="en-US" sz="2400" dirty="0"/>
          </a:p>
          <a:p>
            <a:endParaRPr lang="en-US" sz="6400" dirty="0"/>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57499" y="1687707"/>
            <a:ext cx="2023654" cy="3674153"/>
          </a:xfrm>
        </p:spPr>
      </p:pic>
      <p:pic>
        <p:nvPicPr>
          <p:cNvPr id="4" name="Picture 3" descr="EmmaCookDutch.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945" y="1532811"/>
            <a:ext cx="5939973" cy="4456545"/>
          </a:xfrm>
          <a:prstGeom prst="rect">
            <a:avLst/>
          </a:prstGeom>
        </p:spPr>
      </p:pic>
    </p:spTree>
    <p:extLst>
      <p:ext uri="{BB962C8B-B14F-4D97-AF65-F5344CB8AC3E}">
        <p14:creationId xmlns:p14="http://schemas.microsoft.com/office/powerpoint/2010/main" val="3457119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your own cabin</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95863" y="2245362"/>
            <a:ext cx="2023654" cy="3597607"/>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829" y="2245362"/>
            <a:ext cx="5939973" cy="3341234"/>
          </a:xfrm>
          <a:prstGeom prst="rect">
            <a:avLst/>
          </a:prstGeom>
        </p:spPr>
      </p:pic>
    </p:spTree>
    <p:extLst>
      <p:ext uri="{BB962C8B-B14F-4D97-AF65-F5344CB8AC3E}">
        <p14:creationId xmlns:p14="http://schemas.microsoft.com/office/powerpoint/2010/main" val="236395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264" y="218557"/>
            <a:ext cx="7583488" cy="1283167"/>
          </a:xfrm>
        </p:spPr>
        <p:txBody>
          <a:bodyPr/>
          <a:lstStyle/>
          <a:p>
            <a:r>
              <a:rPr lang="en-US" dirty="0" smtClean="0"/>
              <a:t>Grinding Corn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463" y="2732062"/>
            <a:ext cx="8312807" cy="3960010"/>
          </a:xfrm>
          <a:prstGeom prst="rect">
            <a:avLst/>
          </a:prstGeom>
        </p:spPr>
      </p:pic>
      <p:pic>
        <p:nvPicPr>
          <p:cNvPr id="6" name="Picture 5"/>
          <p:cNvPicPr>
            <a:picLocks noChangeAspect="1"/>
          </p:cNvPicPr>
          <p:nvPr/>
        </p:nvPicPr>
        <p:blipFill>
          <a:blip r:embed="rId4"/>
          <a:stretch>
            <a:fillRect/>
          </a:stretch>
        </p:blipFill>
        <p:spPr>
          <a:xfrm>
            <a:off x="5859318" y="515335"/>
            <a:ext cx="2978727" cy="1985818"/>
          </a:xfrm>
          <a:prstGeom prst="rect">
            <a:avLst/>
          </a:prstGeom>
        </p:spPr>
      </p:pic>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own Arrow 7"/>
          <p:cNvSpPr/>
          <p:nvPr/>
        </p:nvSpPr>
        <p:spPr>
          <a:xfrm>
            <a:off x="7608593" y="2508319"/>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4832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218557"/>
            <a:ext cx="7583488" cy="1283167"/>
          </a:xfrm>
        </p:spPr>
        <p:txBody>
          <a:bodyPr/>
          <a:lstStyle/>
          <a:p>
            <a:r>
              <a:rPr lang="en-US" dirty="0" smtClean="0"/>
              <a:t>Laundry Station</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2019KristinLaundr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2115" y="1603267"/>
            <a:ext cx="5061062" cy="5061062"/>
          </a:xfrm>
          <a:prstGeom prst="rect">
            <a:avLst/>
          </a:prstGeom>
        </p:spPr>
      </p:pic>
      <p:sp>
        <p:nvSpPr>
          <p:cNvPr id="6" name="TextBox 5"/>
          <p:cNvSpPr txBox="1"/>
          <p:nvPr/>
        </p:nvSpPr>
        <p:spPr>
          <a:xfrm>
            <a:off x="480142" y="2307944"/>
            <a:ext cx="3128669" cy="2308324"/>
          </a:xfrm>
          <a:prstGeom prst="rect">
            <a:avLst/>
          </a:prstGeom>
          <a:noFill/>
        </p:spPr>
        <p:txBody>
          <a:bodyPr wrap="square" rtlCol="0">
            <a:spAutoFit/>
          </a:bodyPr>
          <a:lstStyle/>
          <a:p>
            <a:r>
              <a:rPr lang="en-US" sz="2400" dirty="0" smtClean="0">
                <a:solidFill>
                  <a:schemeClr val="bg1"/>
                </a:solidFill>
              </a:rPr>
              <a:t>Here at the Laundry Station, guests can  agitate, scrub, rinse, wring out their laundry, and then hang it up to dry. </a:t>
            </a:r>
            <a:endParaRPr lang="en-US" sz="2400" dirty="0">
              <a:solidFill>
                <a:schemeClr val="bg1"/>
              </a:solidFill>
            </a:endParaRPr>
          </a:p>
        </p:txBody>
      </p:sp>
    </p:spTree>
    <p:extLst>
      <p:ext uri="{BB962C8B-B14F-4D97-AF65-F5344CB8AC3E}">
        <p14:creationId xmlns:p14="http://schemas.microsoft.com/office/powerpoint/2010/main" val="188286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218557"/>
            <a:ext cx="7583488" cy="1283167"/>
          </a:xfrm>
        </p:spPr>
        <p:txBody>
          <a:bodyPr/>
          <a:lstStyle/>
          <a:p>
            <a:r>
              <a:rPr lang="en-US" dirty="0" smtClean="0"/>
              <a:t>Egbert’s Kitchen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625" y="2131699"/>
            <a:ext cx="2970007" cy="3960010"/>
          </a:xfrm>
          <a:prstGeom prst="rect">
            <a:avLst/>
          </a:prstGeom>
        </p:spPr>
      </p:pic>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2018Kitche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9090" y="2131699"/>
            <a:ext cx="5357091" cy="4017818"/>
          </a:xfrm>
          <a:prstGeom prst="rect">
            <a:avLst/>
          </a:prstGeom>
        </p:spPr>
      </p:pic>
    </p:spTree>
    <p:extLst>
      <p:ext uri="{BB962C8B-B14F-4D97-AF65-F5344CB8AC3E}">
        <p14:creationId xmlns:p14="http://schemas.microsoft.com/office/powerpoint/2010/main" val="2634770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218557"/>
            <a:ext cx="7583488" cy="1283167"/>
          </a:xfrm>
        </p:spPr>
        <p:txBody>
          <a:bodyPr/>
          <a:lstStyle/>
          <a:p>
            <a:r>
              <a:rPr lang="en-US" dirty="0" smtClean="0"/>
              <a:t>Egbert’s Parlor</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5700"/>
            <a:ext cx="5357090" cy="4017818"/>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429" t="12147" r="9866"/>
          <a:stretch/>
        </p:blipFill>
        <p:spPr>
          <a:xfrm>
            <a:off x="5657271" y="2955636"/>
            <a:ext cx="3175836" cy="2692993"/>
          </a:xfrm>
          <a:prstGeom prst="rect">
            <a:avLst/>
          </a:prstGeom>
        </p:spPr>
      </p:pic>
    </p:spTree>
    <p:extLst>
      <p:ext uri="{BB962C8B-B14F-4D97-AF65-F5344CB8AC3E}">
        <p14:creationId xmlns:p14="http://schemas.microsoft.com/office/powerpoint/2010/main" val="4139726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218557"/>
            <a:ext cx="7583488" cy="1283167"/>
          </a:xfrm>
        </p:spPr>
        <p:txBody>
          <a:bodyPr/>
          <a:lstStyle/>
          <a:p>
            <a:r>
              <a:rPr lang="en-US" dirty="0" smtClean="0"/>
              <a:t>Lucy’s House</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909" y="1848087"/>
            <a:ext cx="8751256" cy="4168875"/>
          </a:xfrm>
          <a:prstGeom prst="rect">
            <a:avLst/>
          </a:prstGeom>
        </p:spPr>
      </p:pic>
    </p:spTree>
    <p:extLst>
      <p:ext uri="{BB962C8B-B14F-4D97-AF65-F5344CB8AC3E}">
        <p14:creationId xmlns:p14="http://schemas.microsoft.com/office/powerpoint/2010/main" val="1186625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218557"/>
            <a:ext cx="7583488" cy="1283167"/>
          </a:xfrm>
        </p:spPr>
        <p:txBody>
          <a:bodyPr/>
          <a:lstStyle/>
          <a:p>
            <a:r>
              <a:rPr lang="en-US" dirty="0" smtClean="0"/>
              <a:t>Lucy’s Parlor</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607" y="1501724"/>
            <a:ext cx="6580909" cy="3134977"/>
          </a:xfrm>
          <a:prstGeom prst="rect">
            <a:avLst/>
          </a:prstGeom>
        </p:spPr>
      </p:pic>
      <p:pic>
        <p:nvPicPr>
          <p:cNvPr id="5" name="Picture 4" descr="2019LHparlormcgp.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2182" y="4218019"/>
            <a:ext cx="5541818" cy="2639981"/>
          </a:xfrm>
          <a:prstGeom prst="rect">
            <a:avLst/>
          </a:prstGeom>
        </p:spPr>
      </p:pic>
    </p:spTree>
    <p:extLst>
      <p:ext uri="{BB962C8B-B14F-4D97-AF65-F5344CB8AC3E}">
        <p14:creationId xmlns:p14="http://schemas.microsoft.com/office/powerpoint/2010/main" val="216250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074" y="189281"/>
            <a:ext cx="7583488" cy="1283167"/>
          </a:xfrm>
        </p:spPr>
        <p:txBody>
          <a:bodyPr/>
          <a:lstStyle/>
          <a:p>
            <a:r>
              <a:rPr lang="en-US" dirty="0" smtClean="0"/>
              <a:t>Upstairs at Lucy’s House</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0720191314a_HD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81176" y="3056325"/>
            <a:ext cx="5049113" cy="2405269"/>
          </a:xfrm>
          <a:prstGeom prst="rect">
            <a:avLst/>
          </a:prstGeom>
        </p:spPr>
      </p:pic>
      <p:pic>
        <p:nvPicPr>
          <p:cNvPr id="4" name="Picture 3" descr="IMG_013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2404" y="1317552"/>
            <a:ext cx="2856720" cy="381330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6661" y="4218019"/>
            <a:ext cx="5541817" cy="2639981"/>
          </a:xfrm>
          <a:prstGeom prst="rect">
            <a:avLst/>
          </a:prstGeom>
        </p:spPr>
      </p:pic>
      <p:pic>
        <p:nvPicPr>
          <p:cNvPr id="6" name="Picture 5" descr="0627191406.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84503" y="2029587"/>
            <a:ext cx="3887901" cy="1852097"/>
          </a:xfrm>
          <a:prstGeom prst="rect">
            <a:avLst/>
          </a:prstGeom>
        </p:spPr>
      </p:pic>
    </p:spTree>
    <p:extLst>
      <p:ext uri="{BB962C8B-B14F-4D97-AF65-F5344CB8AC3E}">
        <p14:creationId xmlns:p14="http://schemas.microsoft.com/office/powerpoint/2010/main" val="902561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9281"/>
            <a:ext cx="7583488" cy="1283167"/>
          </a:xfrm>
        </p:spPr>
        <p:txBody>
          <a:bodyPr/>
          <a:lstStyle/>
          <a:p>
            <a:r>
              <a:rPr lang="en-US" dirty="0" smtClean="0"/>
              <a:t>Lucy’s kitchen</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54139" y="3015384"/>
            <a:ext cx="5049112" cy="240526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51680" y="1625517"/>
            <a:ext cx="3890821" cy="185348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6661" y="4218019"/>
            <a:ext cx="5541817" cy="2639980"/>
          </a:xfrm>
          <a:prstGeom prst="rect">
            <a:avLst/>
          </a:prstGeom>
        </p:spPr>
      </p:pic>
      <p:pic>
        <p:nvPicPr>
          <p:cNvPr id="6" name="Picture 5" descr="0627191032_HDR.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8914" y="1781241"/>
            <a:ext cx="3914023" cy="1864541"/>
          </a:xfrm>
          <a:prstGeom prst="rect">
            <a:avLst/>
          </a:prstGeom>
        </p:spPr>
      </p:pic>
    </p:spTree>
    <p:extLst>
      <p:ext uri="{BB962C8B-B14F-4D97-AF65-F5344CB8AC3E}">
        <p14:creationId xmlns:p14="http://schemas.microsoft.com/office/powerpoint/2010/main" val="516902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9281"/>
            <a:ext cx="7583488" cy="1283167"/>
          </a:xfrm>
        </p:spPr>
        <p:txBody>
          <a:bodyPr/>
          <a:lstStyle/>
          <a:p>
            <a:r>
              <a:rPr lang="en-US" dirty="0" smtClean="0"/>
              <a:t>Blacksmith Shop</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052020videoblacksmith(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27" y="1421340"/>
            <a:ext cx="7583488" cy="5055659"/>
          </a:xfrm>
          <a:prstGeom prst="rect">
            <a:avLst/>
          </a:prstGeom>
        </p:spPr>
      </p:pic>
    </p:spTree>
    <p:extLst>
      <p:ext uri="{BB962C8B-B14F-4D97-AF65-F5344CB8AC3E}">
        <p14:creationId xmlns:p14="http://schemas.microsoft.com/office/powerpoint/2010/main" val="203468098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403" y="189281"/>
            <a:ext cx="7583488" cy="1283167"/>
          </a:xfrm>
        </p:spPr>
        <p:txBody>
          <a:bodyPr/>
          <a:lstStyle/>
          <a:p>
            <a:r>
              <a:rPr lang="en-US" dirty="0" smtClean="0"/>
              <a:t>Thanks for Coming! </a:t>
            </a:r>
            <a:endParaRPr lang="en-US" dirty="0"/>
          </a:p>
        </p:txBody>
      </p:sp>
      <p:sp>
        <p:nvSpPr>
          <p:cNvPr id="7" name="Down Arrow 6"/>
          <p:cNvSpPr/>
          <p:nvPr/>
        </p:nvSpPr>
        <p:spPr>
          <a:xfrm>
            <a:off x="7850909" y="2955636"/>
            <a:ext cx="46182" cy="6465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03" y="1472448"/>
            <a:ext cx="7732785" cy="3683703"/>
          </a:xfrm>
          <a:prstGeom prst="rect">
            <a:avLst/>
          </a:prstGeom>
        </p:spPr>
      </p:pic>
      <p:sp>
        <p:nvSpPr>
          <p:cNvPr id="8" name="TextBox 7"/>
          <p:cNvSpPr txBox="1"/>
          <p:nvPr/>
        </p:nvSpPr>
        <p:spPr>
          <a:xfrm>
            <a:off x="166654" y="5156151"/>
            <a:ext cx="8802722" cy="1384995"/>
          </a:xfrm>
          <a:prstGeom prst="rect">
            <a:avLst/>
          </a:prstGeom>
          <a:noFill/>
        </p:spPr>
        <p:txBody>
          <a:bodyPr wrap="square" rtlCol="0">
            <a:spAutoFit/>
          </a:bodyPr>
          <a:lstStyle/>
          <a:p>
            <a:r>
              <a:rPr lang="en-US" sz="2800" dirty="0" smtClean="0"/>
              <a:t>We will be closed this summer (2020), but the grounds are always open, and you are welcome to visit. </a:t>
            </a:r>
          </a:p>
          <a:p>
            <a:r>
              <a:rPr lang="en-US" sz="2800" dirty="0" smtClean="0"/>
              <a:t>Watch our website at https://</a:t>
            </a:r>
            <a:r>
              <a:rPr lang="en-US" sz="2800" dirty="0" err="1" smtClean="0"/>
              <a:t>philipfosterfarm.com</a:t>
            </a:r>
            <a:endParaRPr lang="en-US" sz="2800" dirty="0"/>
          </a:p>
        </p:txBody>
      </p:sp>
    </p:spTree>
    <p:extLst>
      <p:ext uri="{BB962C8B-B14F-4D97-AF65-F5344CB8AC3E}">
        <p14:creationId xmlns:p14="http://schemas.microsoft.com/office/powerpoint/2010/main" val="34713111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recedent">
  <a:themeElements>
    <a:clrScheme name="CCHC">
      <a:dk1>
        <a:srgbClr val="204F3F"/>
      </a:dk1>
      <a:lt1>
        <a:srgbClr val="FFFF0A"/>
      </a:lt1>
      <a:dk2>
        <a:srgbClr val="2E490C"/>
      </a:dk2>
      <a:lt2>
        <a:srgbClr val="CCFF66"/>
      </a:lt2>
      <a:accent1>
        <a:srgbClr val="FBC01E"/>
      </a:accent1>
      <a:accent2>
        <a:srgbClr val="EFE1A2"/>
      </a:accent2>
      <a:accent3>
        <a:srgbClr val="DB2C30"/>
      </a:accent3>
      <a:accent4>
        <a:srgbClr val="BF4466"/>
      </a:accent4>
      <a:accent5>
        <a:srgbClr val="640F10"/>
      </a:accent5>
      <a:accent6>
        <a:srgbClr val="261DA0"/>
      </a:accent6>
      <a:hlink>
        <a:srgbClr val="1E8CC7"/>
      </a:hlink>
      <a:folHlink>
        <a:srgbClr val="2C3AF8"/>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25790</TotalTime>
  <Words>1813</Words>
  <Application>Microsoft Macintosh PowerPoint</Application>
  <PresentationFormat>On-screen Show (4:3)</PresentationFormat>
  <Paragraphs>117</Paragraphs>
  <Slides>23</Slides>
  <Notes>23</Notes>
  <HiddenSlides>0</HiddenSlides>
  <MMClips>2</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Precedent</vt:lpstr>
      <vt:lpstr>Philip Foster Farm virtual field trip</vt:lpstr>
      <vt:lpstr>Kids love this place</vt:lpstr>
      <vt:lpstr>Orientation</vt:lpstr>
      <vt:lpstr>Wagon Packing</vt:lpstr>
      <vt:lpstr>Philip Foster’s Trip</vt:lpstr>
      <vt:lpstr>A Sea shanty</vt:lpstr>
      <vt:lpstr>Starting a Store</vt:lpstr>
      <vt:lpstr>What can you do here?</vt:lpstr>
      <vt:lpstr>Stores</vt:lpstr>
      <vt:lpstr>Old house site</vt:lpstr>
      <vt:lpstr>Old house site</vt:lpstr>
      <vt:lpstr>A Cabin for the night</vt:lpstr>
      <vt:lpstr>Build your own cabin</vt:lpstr>
      <vt:lpstr>Grinding Corn</vt:lpstr>
      <vt:lpstr>Laundry Station</vt:lpstr>
      <vt:lpstr>Egbert’s Kitchen</vt:lpstr>
      <vt:lpstr>Egbert’s Parlor</vt:lpstr>
      <vt:lpstr>Lucy’s House</vt:lpstr>
      <vt:lpstr>Lucy’s Parlor</vt:lpstr>
      <vt:lpstr>Upstairs at Lucy’s House</vt:lpstr>
      <vt:lpstr>Lucy’s kitchen</vt:lpstr>
      <vt:lpstr>Blacksmith Shop</vt:lpstr>
      <vt:lpstr>Thanks for Coming! </vt:lpstr>
    </vt:vector>
  </TitlesOfParts>
  <Company>Summit Learning Charter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30, 2020</dc:title>
  <dc:creator>Elaine Butler</dc:creator>
  <cp:lastModifiedBy>Elaine Butler</cp:lastModifiedBy>
  <cp:revision>54</cp:revision>
  <cp:lastPrinted>2020-05-21T22:19:40Z</cp:lastPrinted>
  <dcterms:created xsi:type="dcterms:W3CDTF">2020-03-20T21:17:09Z</dcterms:created>
  <dcterms:modified xsi:type="dcterms:W3CDTF">2020-05-21T22:19:47Z</dcterms:modified>
</cp:coreProperties>
</file>